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3" r:id="rId3"/>
    <p:sldId id="262" r:id="rId4"/>
    <p:sldId id="265" r:id="rId5"/>
    <p:sldId id="308" r:id="rId6"/>
    <p:sldId id="309" r:id="rId7"/>
    <p:sldId id="311" r:id="rId8"/>
    <p:sldId id="269" r:id="rId9"/>
    <p:sldId id="315" r:id="rId10"/>
    <p:sldId id="289" r:id="rId11"/>
    <p:sldId id="326" r:id="rId12"/>
    <p:sldId id="323" r:id="rId13"/>
    <p:sldId id="324" r:id="rId14"/>
    <p:sldId id="325" r:id="rId15"/>
    <p:sldId id="327" r:id="rId16"/>
    <p:sldId id="271" r:id="rId17"/>
    <p:sldId id="316" r:id="rId18"/>
    <p:sldId id="320" r:id="rId19"/>
    <p:sldId id="321" r:id="rId20"/>
    <p:sldId id="322" r:id="rId21"/>
    <p:sldId id="298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  <a:srgbClr val="B7B7B7"/>
    <a:srgbClr val="8EBAE2"/>
    <a:srgbClr val="D2D2D2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98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76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463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288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491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7382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373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79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503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926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484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50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9B872-3001-418C-A119-2908FB6AB070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39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0" y="667512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258701" y="2016058"/>
            <a:ext cx="10658522" cy="4442879"/>
            <a:chOff x="2041525" y="2734320"/>
            <a:chExt cx="10658522" cy="4442879"/>
          </a:xfrm>
        </p:grpSpPr>
        <p:sp>
          <p:nvSpPr>
            <p:cNvPr id="11" name="직사각형 10"/>
            <p:cNvSpPr/>
            <p:nvPr/>
          </p:nvSpPr>
          <p:spPr>
            <a:xfrm>
              <a:off x="9064786" y="4530321"/>
              <a:ext cx="1056700" cy="26468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600" dirty="0">
                  <a:solidFill>
                    <a:schemeClr val="tx1">
                      <a:alpha val="1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”</a:t>
              </a:r>
              <a:endParaRPr lang="ko-KR" altLang="en-US" sz="16600" dirty="0">
                <a:solidFill>
                  <a:schemeClr val="tx1">
                    <a:alpha val="1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2041525" y="2772492"/>
              <a:ext cx="1056700" cy="26468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600" dirty="0">
                  <a:solidFill>
                    <a:schemeClr val="tx1">
                      <a:alpha val="1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“</a:t>
              </a:r>
              <a:endParaRPr lang="ko-KR" altLang="en-US" sz="16600" dirty="0">
                <a:solidFill>
                  <a:schemeClr val="tx1">
                    <a:alpha val="10000"/>
                  </a:schemeClr>
                </a:solidFill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998279" y="2734320"/>
              <a:ext cx="9701768" cy="2539157"/>
              <a:chOff x="1442684" y="2330007"/>
              <a:chExt cx="9701768" cy="2539157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1442684" y="2653173"/>
                <a:ext cx="7683257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3800" dirty="0">
                    <a:solidFill>
                      <a:srgbClr val="8EBAE2">
                        <a:alpha val="40000"/>
                      </a:srgbClr>
                    </a:solidFill>
                    <a:latin typeface="KoPub돋움체 Bold" panose="02020603020101020101" pitchFamily="18" charset="-127"/>
                    <a:ea typeface="KoPub돋움체 Bold" panose="02020603020101020101" pitchFamily="18" charset="-127"/>
                  </a:rPr>
                  <a:t>Capstone</a:t>
                </a:r>
                <a:endParaRPr lang="ko-KR" altLang="en-US" sz="13800" dirty="0">
                  <a:solidFill>
                    <a:srgbClr val="8EBAE2">
                      <a:alpha val="40000"/>
                    </a:srgb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463871" y="2330007"/>
                <a:ext cx="868058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600" b="1" dirty="0">
                    <a:ln>
                      <a:solidFill>
                        <a:schemeClr val="tx1">
                          <a:lumMod val="50000"/>
                          <a:lumOff val="50000"/>
                          <a:alpha val="5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KoPub돋움체 Medium" panose="02020603020101020101" pitchFamily="18" charset="-127"/>
                  </a:rPr>
                  <a:t>대외협력처 글로벌 라운지 출입문 시스템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6649655" y="3052543"/>
                <a:ext cx="149464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n>
                      <a:solidFill>
                        <a:schemeClr val="tx1">
                          <a:lumMod val="50000"/>
                          <a:lumOff val="50000"/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KoPub돋움체 Bold" panose="02020603020101020101" pitchFamily="18" charset="-127"/>
                    <a:ea typeface="KoPub돋움체 Bold" panose="02020603020101020101" pitchFamily="18" charset="-127"/>
                  </a:rPr>
                  <a:t>_ Capstone Design</a:t>
                </a:r>
                <a:endParaRPr lang="ko-KR" altLang="en-US" sz="1200" dirty="0">
                  <a:ln>
                    <a:solidFill>
                      <a:schemeClr val="tx1">
                        <a:lumMod val="50000"/>
                        <a:lumOff val="50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endParaRPr>
              </a:p>
            </p:txBody>
          </p:sp>
        </p:grpSp>
      </p:grpSp>
      <p:sp>
        <p:nvSpPr>
          <p:cNvPr id="27" name="TextBox 26"/>
          <p:cNvSpPr txBox="1"/>
          <p:nvPr/>
        </p:nvSpPr>
        <p:spPr>
          <a:xfrm>
            <a:off x="9433168" y="5251578"/>
            <a:ext cx="1242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_ TEAM : 6</a:t>
            </a:r>
            <a:r>
              <a:rPr lang="ko-KR" altLang="en-US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조</a:t>
            </a:r>
            <a:endParaRPr lang="en-US" altLang="ko-KR" sz="14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_ 2019. 5. 10</a:t>
            </a:r>
            <a:endParaRPr lang="ko-KR" altLang="en-US" sz="14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8338662" y="4310743"/>
            <a:ext cx="1094506" cy="940835"/>
          </a:xfrm>
          <a:prstGeom prst="line">
            <a:avLst/>
          </a:prstGeom>
          <a:ln w="15875">
            <a:solidFill>
              <a:srgbClr val="D2D2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683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073126" y="231044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방법 및 체계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05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5DCE65AF-4D04-4DB6-9C12-844189264B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364677"/>
              </p:ext>
            </p:extLst>
          </p:nvPr>
        </p:nvGraphicFramePr>
        <p:xfrm>
          <a:off x="2487259" y="1062401"/>
          <a:ext cx="9189344" cy="5494119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3360631277"/>
                    </a:ext>
                  </a:extLst>
                </a:gridCol>
                <a:gridCol w="1610733">
                  <a:extLst>
                    <a:ext uri="{9D8B030D-6E8A-4147-A177-3AD203B41FA5}">
                      <a16:colId xmlns:a16="http://schemas.microsoft.com/office/drawing/2014/main" val="387256580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201818953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156322139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75609367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1888748912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275978641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272898582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458450713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592547999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370623588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93144187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03923469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935913527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162831239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32139875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652084148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1323348181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214831484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628862638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2834539235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554119653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1696205991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4179333822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221932297"/>
                    </a:ext>
                  </a:extLst>
                </a:gridCol>
                <a:gridCol w="279560">
                  <a:extLst>
                    <a:ext uri="{9D8B030D-6E8A-4147-A177-3AD203B41FA5}">
                      <a16:colId xmlns:a16="http://schemas.microsoft.com/office/drawing/2014/main" val="3074729579"/>
                    </a:ext>
                  </a:extLst>
                </a:gridCol>
                <a:gridCol w="434806">
                  <a:extLst>
                    <a:ext uri="{9D8B030D-6E8A-4147-A177-3AD203B41FA5}">
                      <a16:colId xmlns:a16="http://schemas.microsoft.com/office/drawing/2014/main" val="3607212580"/>
                    </a:ext>
                  </a:extLst>
                </a:gridCol>
              </a:tblGrid>
              <a:tr h="306682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181334"/>
                  </a:ext>
                </a:extLst>
              </a:tr>
              <a:tr h="306682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0590131"/>
                  </a:ext>
                </a:extLst>
              </a:tr>
              <a:tr h="7985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8411294"/>
                  </a:ext>
                </a:extLst>
              </a:tr>
              <a:tr h="307831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/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설계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329664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640122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958360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811265"/>
                  </a:ext>
                </a:extLst>
              </a:tr>
              <a:tr h="307831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설계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599545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408414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532667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495990"/>
                  </a:ext>
                </a:extLst>
              </a:tr>
              <a:tr h="307831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데이터 암호화 개발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0829116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96740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4973"/>
                  </a:ext>
                </a:extLst>
              </a:tr>
              <a:tr h="3078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291518"/>
                  </a:ext>
                </a:extLst>
              </a:tr>
            </a:tbl>
          </a:graphicData>
        </a:graphic>
      </p:graphicFrame>
      <p:sp>
        <p:nvSpPr>
          <p:cNvPr id="59" name="TextBox 58">
            <a:extLst>
              <a:ext uri="{FF2B5EF4-FFF2-40B4-BE49-F238E27FC236}">
                <a16:creationId xmlns:a16="http://schemas.microsoft.com/office/drawing/2014/main" id="{3CB82C24-3FF0-4B9F-8DFF-D9D7EBC1653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기본 설계</a:t>
            </a:r>
          </a:p>
        </p:txBody>
      </p:sp>
    </p:spTree>
    <p:extLst>
      <p:ext uri="{BB962C8B-B14F-4D97-AF65-F5344CB8AC3E}">
        <p14:creationId xmlns:p14="http://schemas.microsoft.com/office/powerpoint/2010/main" val="310100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073126" y="231044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방법 및 체계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05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40C6E76-14CE-49F6-9FF5-56B2D2BA96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369190"/>
              </p:ext>
            </p:extLst>
          </p:nvPr>
        </p:nvGraphicFramePr>
        <p:xfrm>
          <a:off x="2730039" y="1049536"/>
          <a:ext cx="8859827" cy="5495332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1556989354"/>
                    </a:ext>
                  </a:extLst>
                </a:gridCol>
                <a:gridCol w="1550109">
                  <a:extLst>
                    <a:ext uri="{9D8B030D-6E8A-4147-A177-3AD203B41FA5}">
                      <a16:colId xmlns:a16="http://schemas.microsoft.com/office/drawing/2014/main" val="288632847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540679537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624286956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615866791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89611745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669386792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66406588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482128834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516718838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84978892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78847958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1201165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769491981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787028225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87301247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06320939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35846091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765648741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511767020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567568144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3839843349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2108255623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1421477112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48304449"/>
                    </a:ext>
                  </a:extLst>
                </a:gridCol>
                <a:gridCol w="269038">
                  <a:extLst>
                    <a:ext uri="{9D8B030D-6E8A-4147-A177-3AD203B41FA5}">
                      <a16:colId xmlns:a16="http://schemas.microsoft.com/office/drawing/2014/main" val="975216303"/>
                    </a:ext>
                  </a:extLst>
                </a:gridCol>
                <a:gridCol w="418441">
                  <a:extLst>
                    <a:ext uri="{9D8B030D-6E8A-4147-A177-3AD203B41FA5}">
                      <a16:colId xmlns:a16="http://schemas.microsoft.com/office/drawing/2014/main" val="1214626795"/>
                    </a:ext>
                  </a:extLst>
                </a:gridCol>
              </a:tblGrid>
              <a:tr h="307148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822317"/>
                  </a:ext>
                </a:extLst>
              </a:tr>
              <a:tr h="307148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454014"/>
                  </a:ext>
                </a:extLst>
              </a:tr>
              <a:tr h="7997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766039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우회로그인 개발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704796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330730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813944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258134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QR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코드 생성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264548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228283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48152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893953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/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UI/UX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20307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81283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951995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135550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2DC5F3E-C86A-401F-8FD1-3FA5F2F0E56A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어플리케이션</a:t>
            </a:r>
          </a:p>
        </p:txBody>
      </p:sp>
    </p:spTree>
    <p:extLst>
      <p:ext uri="{BB962C8B-B14F-4D97-AF65-F5344CB8AC3E}">
        <p14:creationId xmlns:p14="http://schemas.microsoft.com/office/powerpoint/2010/main" val="3886177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073126" y="231044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방법 및 체계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05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D731331-C929-4160-BE8F-C3F3477E23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961358"/>
              </p:ext>
            </p:extLst>
          </p:nvPr>
        </p:nvGraphicFramePr>
        <p:xfrm>
          <a:off x="2858944" y="901893"/>
          <a:ext cx="8317583" cy="5721967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4093584924"/>
                    </a:ext>
                  </a:extLst>
                </a:gridCol>
                <a:gridCol w="1458600">
                  <a:extLst>
                    <a:ext uri="{9D8B030D-6E8A-4147-A177-3AD203B41FA5}">
                      <a16:colId xmlns:a16="http://schemas.microsoft.com/office/drawing/2014/main" val="3818790277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58970627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706849472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65688878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50195086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782517448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65504282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10539252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800915732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343620093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319828046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697171054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886349197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467327066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4289699069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44789144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710904763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879756970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4045470335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247413697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563200193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3967923008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1102466836"/>
                    </a:ext>
                  </a:extLst>
                </a:gridCol>
                <a:gridCol w="253156">
                  <a:extLst>
                    <a:ext uri="{9D8B030D-6E8A-4147-A177-3AD203B41FA5}">
                      <a16:colId xmlns:a16="http://schemas.microsoft.com/office/drawing/2014/main" val="2199362173"/>
                    </a:ext>
                  </a:extLst>
                </a:gridCol>
                <a:gridCol w="167665">
                  <a:extLst>
                    <a:ext uri="{9D8B030D-6E8A-4147-A177-3AD203B41FA5}">
                      <a16:colId xmlns:a16="http://schemas.microsoft.com/office/drawing/2014/main" val="1736514654"/>
                    </a:ext>
                  </a:extLst>
                </a:gridCol>
                <a:gridCol w="434365">
                  <a:extLst>
                    <a:ext uri="{9D8B030D-6E8A-4147-A177-3AD203B41FA5}">
                      <a16:colId xmlns:a16="http://schemas.microsoft.com/office/drawing/2014/main" val="756311616"/>
                    </a:ext>
                  </a:extLst>
                </a:gridCol>
              </a:tblGrid>
              <a:tr h="340244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979109"/>
                  </a:ext>
                </a:extLst>
              </a:tr>
              <a:tr h="340244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136569"/>
                  </a:ext>
                </a:extLst>
              </a:tr>
              <a:tr h="9430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437709"/>
                  </a:ext>
                </a:extLst>
              </a:tr>
              <a:tr h="34153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데이터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Excel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로 내보내기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1418967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385750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78578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927936"/>
                  </a:ext>
                </a:extLst>
              </a:tr>
              <a:tr h="34153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</a:t>
                      </a: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DAO/DTO 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75503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58831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661937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8207653"/>
                  </a:ext>
                </a:extLst>
              </a:tr>
              <a:tr h="34153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서버 </a:t>
                      </a: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Control 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6247406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693073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932022"/>
                  </a:ext>
                </a:extLst>
              </a:tr>
              <a:tr h="3415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86846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B74B0CFA-DC01-413E-96CB-F1EF7D1FBEB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서버</a:t>
            </a:r>
          </a:p>
        </p:txBody>
      </p:sp>
    </p:spTree>
    <p:extLst>
      <p:ext uri="{BB962C8B-B14F-4D97-AF65-F5344CB8AC3E}">
        <p14:creationId xmlns:p14="http://schemas.microsoft.com/office/powerpoint/2010/main" val="3160837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073126" y="231044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방법 및 체계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05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5F1C6D0-57C8-49A5-9C73-550325041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2166104"/>
              </p:ext>
            </p:extLst>
          </p:nvPr>
        </p:nvGraphicFramePr>
        <p:xfrm>
          <a:off x="2858944" y="1049536"/>
          <a:ext cx="8431583" cy="5495332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3193415467"/>
                    </a:ext>
                  </a:extLst>
                </a:gridCol>
                <a:gridCol w="1457053">
                  <a:extLst>
                    <a:ext uri="{9D8B030D-6E8A-4147-A177-3AD203B41FA5}">
                      <a16:colId xmlns:a16="http://schemas.microsoft.com/office/drawing/2014/main" val="295891658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86367537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06013536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679040141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596602675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58935469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659046897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466368278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549661530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479041915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60896549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596946779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652879447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2617836121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641575114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927292838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691013461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131719282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927007872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4005350495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965026423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636340030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916252602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25604450"/>
                    </a:ext>
                  </a:extLst>
                </a:gridCol>
                <a:gridCol w="252887">
                  <a:extLst>
                    <a:ext uri="{9D8B030D-6E8A-4147-A177-3AD203B41FA5}">
                      <a16:colId xmlns:a16="http://schemas.microsoft.com/office/drawing/2014/main" val="3511016408"/>
                    </a:ext>
                  </a:extLst>
                </a:gridCol>
                <a:gridCol w="470877">
                  <a:extLst>
                    <a:ext uri="{9D8B030D-6E8A-4147-A177-3AD203B41FA5}">
                      <a16:colId xmlns:a16="http://schemas.microsoft.com/office/drawing/2014/main" val="2064682625"/>
                    </a:ext>
                  </a:extLst>
                </a:gridCol>
              </a:tblGrid>
              <a:tr h="307148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893245"/>
                  </a:ext>
                </a:extLst>
              </a:tr>
              <a:tr h="307148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910327"/>
                  </a:ext>
                </a:extLst>
              </a:tr>
              <a:tr h="7997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600532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LED 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동작구현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0.5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3500587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444467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697613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0200656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모터 동작구현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26426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071738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72603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348475"/>
                  </a:ext>
                </a:extLst>
              </a:tr>
              <a:tr h="308299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초음파센서 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동작구현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08554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8597765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690241"/>
                  </a:ext>
                </a:extLst>
              </a:tr>
              <a:tr h="308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59319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E9D87C1-119D-4BA4-9EFE-1100E62C84FD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라즈베리파이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9421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073126" y="231044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방법 및 체계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05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B66D392-8A8E-4A19-97C4-689AAF6F2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0210348"/>
              </p:ext>
            </p:extLst>
          </p:nvPr>
        </p:nvGraphicFramePr>
        <p:xfrm>
          <a:off x="2790259" y="937177"/>
          <a:ext cx="8530542" cy="5530479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4233250257"/>
                    </a:ext>
                  </a:extLst>
                </a:gridCol>
                <a:gridCol w="1476212">
                  <a:extLst>
                    <a:ext uri="{9D8B030D-6E8A-4147-A177-3AD203B41FA5}">
                      <a16:colId xmlns:a16="http://schemas.microsoft.com/office/drawing/2014/main" val="1336269795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98749653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250745428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916899206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944115978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522378028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357447010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377422277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46136346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16578569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30926724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792600300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59622398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646608606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69580788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632822423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840083069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782365184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76250893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73051618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1235220461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112744756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290569342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2534484747"/>
                    </a:ext>
                  </a:extLst>
                </a:gridCol>
                <a:gridCol w="256212">
                  <a:extLst>
                    <a:ext uri="{9D8B030D-6E8A-4147-A177-3AD203B41FA5}">
                      <a16:colId xmlns:a16="http://schemas.microsoft.com/office/drawing/2014/main" val="3119986105"/>
                    </a:ext>
                  </a:extLst>
                </a:gridCol>
                <a:gridCol w="470877">
                  <a:extLst>
                    <a:ext uri="{9D8B030D-6E8A-4147-A177-3AD203B41FA5}">
                      <a16:colId xmlns:a16="http://schemas.microsoft.com/office/drawing/2014/main" val="591042199"/>
                    </a:ext>
                  </a:extLst>
                </a:gridCol>
              </a:tblGrid>
              <a:tr h="320645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816035"/>
                  </a:ext>
                </a:extLst>
              </a:tr>
              <a:tr h="320645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085438"/>
                  </a:ext>
                </a:extLst>
              </a:tr>
              <a:tr h="8349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93834"/>
                  </a:ext>
                </a:extLst>
              </a:tr>
              <a:tr h="321847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QR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코드 인식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2422996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122918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3112578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94056"/>
                  </a:ext>
                </a:extLst>
              </a:tr>
              <a:tr h="321847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어플리케이션 서버 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라즈베리파이 통신 안정화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4972248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441716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217667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0788237"/>
                  </a:ext>
                </a:extLst>
              </a:tr>
              <a:tr h="321847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전체 시스템 테스트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8469789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2901833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0634413"/>
                  </a:ext>
                </a:extLst>
              </a:tr>
              <a:tr h="3218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4069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69185658-874D-467D-98A4-DF84BAB00886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안정화</a:t>
            </a:r>
          </a:p>
        </p:txBody>
      </p:sp>
    </p:spTree>
    <p:extLst>
      <p:ext uri="{BB962C8B-B14F-4D97-AF65-F5344CB8AC3E}">
        <p14:creationId xmlns:p14="http://schemas.microsoft.com/office/powerpoint/2010/main" val="1184002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073126" y="231044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방법 및 체계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05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7269512-73C7-4C31-A867-DFFE1C41A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8343210"/>
              </p:ext>
            </p:extLst>
          </p:nvPr>
        </p:nvGraphicFramePr>
        <p:xfrm>
          <a:off x="2858944" y="1913558"/>
          <a:ext cx="8458695" cy="3058340"/>
        </p:xfrm>
        <a:graphic>
          <a:graphicData uri="http://schemas.openxmlformats.org/drawingml/2006/table">
            <a:tbl>
              <a:tblPr/>
              <a:tblGrid>
                <a:gridCol w="494718">
                  <a:extLst>
                    <a:ext uri="{9D8B030D-6E8A-4147-A177-3AD203B41FA5}">
                      <a16:colId xmlns:a16="http://schemas.microsoft.com/office/drawing/2014/main" val="1896421781"/>
                    </a:ext>
                  </a:extLst>
                </a:gridCol>
                <a:gridCol w="1473045">
                  <a:extLst>
                    <a:ext uri="{9D8B030D-6E8A-4147-A177-3AD203B41FA5}">
                      <a16:colId xmlns:a16="http://schemas.microsoft.com/office/drawing/2014/main" val="330083539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08797704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536100224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663342227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95376912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44259878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22799027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145600792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251956861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115588806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4652332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23023610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60214728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370671758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53179087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889365454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1569284718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38528441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359580490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2724360584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9140185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812962303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3975729962"/>
                    </a:ext>
                  </a:extLst>
                </a:gridCol>
                <a:gridCol w="255663">
                  <a:extLst>
                    <a:ext uri="{9D8B030D-6E8A-4147-A177-3AD203B41FA5}">
                      <a16:colId xmlns:a16="http://schemas.microsoft.com/office/drawing/2014/main" val="4162519719"/>
                    </a:ext>
                  </a:extLst>
                </a:gridCol>
                <a:gridCol w="213043">
                  <a:extLst>
                    <a:ext uri="{9D8B030D-6E8A-4147-A177-3AD203B41FA5}">
                      <a16:colId xmlns:a16="http://schemas.microsoft.com/office/drawing/2014/main" val="3664417154"/>
                    </a:ext>
                  </a:extLst>
                </a:gridCol>
                <a:gridCol w="397640">
                  <a:extLst>
                    <a:ext uri="{9D8B030D-6E8A-4147-A177-3AD203B41FA5}">
                      <a16:colId xmlns:a16="http://schemas.microsoft.com/office/drawing/2014/main" val="4252054624"/>
                    </a:ext>
                  </a:extLst>
                </a:gridCol>
              </a:tblGrid>
              <a:tr h="351097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9081747"/>
                  </a:ext>
                </a:extLst>
              </a:tr>
              <a:tr h="351097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5702729"/>
                  </a:ext>
                </a:extLst>
              </a:tr>
              <a:tr h="9112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711617"/>
                  </a:ext>
                </a:extLst>
              </a:tr>
              <a:tr h="35234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Error Detection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2.5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407623"/>
                  </a:ext>
                </a:extLst>
              </a:tr>
              <a:tr h="3523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291678"/>
                  </a:ext>
                </a:extLst>
              </a:tr>
              <a:tr h="3523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8600138"/>
                  </a:ext>
                </a:extLst>
              </a:tr>
              <a:tr h="3523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6176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FD0FBE4-AAC9-4CF6-86BF-C9544CD4272B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에러 찾기</a:t>
            </a:r>
          </a:p>
        </p:txBody>
      </p:sp>
    </p:spTree>
    <p:extLst>
      <p:ext uri="{BB962C8B-B14F-4D97-AF65-F5344CB8AC3E}">
        <p14:creationId xmlns:p14="http://schemas.microsoft.com/office/powerpoint/2010/main" val="4014776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423384" y="231044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기본 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UI/UX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06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17412" name="_x61990216" descr="EMB00002250714e">
            <a:extLst>
              <a:ext uri="{FF2B5EF4-FFF2-40B4-BE49-F238E27FC236}">
                <a16:creationId xmlns:a16="http://schemas.microsoft.com/office/drawing/2014/main" id="{50729613-29C7-49AE-AE98-11AA5689E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4" b="215"/>
          <a:stretch>
            <a:fillRect/>
          </a:stretch>
        </p:blipFill>
        <p:spPr bwMode="auto">
          <a:xfrm>
            <a:off x="2689665" y="1321017"/>
            <a:ext cx="2497431" cy="449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4" name="_x60664448" descr="EMB000022507151">
            <a:extLst>
              <a:ext uri="{FF2B5EF4-FFF2-40B4-BE49-F238E27FC236}">
                <a16:creationId xmlns:a16="http://schemas.microsoft.com/office/drawing/2014/main" id="{20790361-F666-4E8B-89E8-58F353BF0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2" b="7108"/>
          <a:stretch>
            <a:fillRect/>
          </a:stretch>
        </p:blipFill>
        <p:spPr bwMode="auto">
          <a:xfrm>
            <a:off x="5895611" y="1321017"/>
            <a:ext cx="2497431" cy="449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6" name="_x60666048" descr="EMB000022507154">
            <a:extLst>
              <a:ext uri="{FF2B5EF4-FFF2-40B4-BE49-F238E27FC236}">
                <a16:creationId xmlns:a16="http://schemas.microsoft.com/office/drawing/2014/main" id="{D6A1367C-4F55-4B30-B159-9CA1E17C1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" b="7379"/>
          <a:stretch>
            <a:fillRect/>
          </a:stretch>
        </p:blipFill>
        <p:spPr bwMode="auto">
          <a:xfrm>
            <a:off x="9101557" y="1321017"/>
            <a:ext cx="2497431" cy="449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633997CC-C814-4539-82DF-49196DC7C8C3}"/>
              </a:ext>
            </a:extLst>
          </p:cNvPr>
          <p:cNvSpPr/>
          <p:nvPr/>
        </p:nvSpPr>
        <p:spPr>
          <a:xfrm>
            <a:off x="3069392" y="781712"/>
            <a:ext cx="1737975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로그인 화면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69DA868-A42F-4B8E-B4C8-FC3A063D3521}"/>
              </a:ext>
            </a:extLst>
          </p:cNvPr>
          <p:cNvSpPr/>
          <p:nvPr/>
        </p:nvSpPr>
        <p:spPr>
          <a:xfrm>
            <a:off x="6103816" y="781712"/>
            <a:ext cx="2081019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2. </a:t>
            </a: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로딩 애니메이션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D46AA05-42B6-4EDF-BF24-A14C02EA3B64}"/>
              </a:ext>
            </a:extLst>
          </p:cNvPr>
          <p:cNvSpPr/>
          <p:nvPr/>
        </p:nvSpPr>
        <p:spPr>
          <a:xfrm>
            <a:off x="9746581" y="781712"/>
            <a:ext cx="1207382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>
                <a:solidFill>
                  <a:srgbClr val="000000"/>
                </a:solidFill>
                <a:latin typeface="한컴바탕"/>
                <a:ea typeface="한컴바탕"/>
              </a:rPr>
              <a:t>3. QR </a:t>
            </a:r>
            <a:r>
              <a:rPr lang="ko-KR" altLang="en-US" kern="0">
                <a:solidFill>
                  <a:srgbClr val="000000"/>
                </a:solidFill>
                <a:latin typeface="한컴바탕"/>
                <a:ea typeface="한컴바탕"/>
              </a:rPr>
              <a:t>화면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F07D1F-118A-4EE3-B49C-B18ADAFBA83B}"/>
              </a:ext>
            </a:extLst>
          </p:cNvPr>
          <p:cNvSpPr/>
          <p:nvPr/>
        </p:nvSpPr>
        <p:spPr>
          <a:xfrm>
            <a:off x="2437006" y="5753202"/>
            <a:ext cx="3002745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>
                <a:solidFill>
                  <a:srgbClr val="000000"/>
                </a:solidFill>
                <a:latin typeface="한컴바탕"/>
                <a:ea typeface="한컴바탕"/>
              </a:rPr>
              <a:t>ID,PW</a:t>
            </a:r>
            <a:r>
              <a:rPr lang="ko-KR" altLang="en-US" kern="0">
                <a:solidFill>
                  <a:srgbClr val="000000"/>
                </a:solidFill>
                <a:latin typeface="한컴바탕"/>
                <a:ea typeface="한컴바탕"/>
              </a:rPr>
              <a:t>를 입력하는 기본 화면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111621F-28F9-4F63-969D-A2B98E17D91A}"/>
              </a:ext>
            </a:extLst>
          </p:cNvPr>
          <p:cNvSpPr/>
          <p:nvPr/>
        </p:nvSpPr>
        <p:spPr>
          <a:xfrm>
            <a:off x="5818481" y="5753202"/>
            <a:ext cx="2651688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서버와 연결 </a:t>
            </a:r>
            <a:r>
              <a:rPr lang="ko-KR" altLang="en-US" kern="0" dirty="0" err="1">
                <a:solidFill>
                  <a:srgbClr val="000000"/>
                </a:solidFill>
                <a:latin typeface="한컴바탕"/>
                <a:ea typeface="한컴바탕"/>
              </a:rPr>
              <a:t>시도중일</a:t>
            </a: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 때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DA55111-04BB-4FFD-B201-4E7AD5A9D0B2}"/>
              </a:ext>
            </a:extLst>
          </p:cNvPr>
          <p:cNvSpPr/>
          <p:nvPr/>
        </p:nvSpPr>
        <p:spPr>
          <a:xfrm>
            <a:off x="9101557" y="5753202"/>
            <a:ext cx="2417649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사용자 정보와 </a:t>
            </a: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코드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</p:spTree>
    <p:extLst>
      <p:ext uri="{BB962C8B-B14F-4D97-AF65-F5344CB8AC3E}">
        <p14:creationId xmlns:p14="http://schemas.microsoft.com/office/powerpoint/2010/main" val="117500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980186" y="231044"/>
            <a:ext cx="2231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로그인 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Error 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핸들링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06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AA663F4-432A-4395-B59E-F0190E609A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9999525"/>
              </p:ext>
            </p:extLst>
          </p:nvPr>
        </p:nvGraphicFramePr>
        <p:xfrm>
          <a:off x="3014857" y="1433592"/>
          <a:ext cx="7678974" cy="4610735"/>
        </p:xfrm>
        <a:graphic>
          <a:graphicData uri="http://schemas.openxmlformats.org/drawingml/2006/table">
            <a:tbl>
              <a:tblPr/>
              <a:tblGrid>
                <a:gridCol w="3839487">
                  <a:extLst>
                    <a:ext uri="{9D8B030D-6E8A-4147-A177-3AD203B41FA5}">
                      <a16:colId xmlns:a16="http://schemas.microsoft.com/office/drawing/2014/main" val="466203119"/>
                    </a:ext>
                  </a:extLst>
                </a:gridCol>
                <a:gridCol w="3839487">
                  <a:extLst>
                    <a:ext uri="{9D8B030D-6E8A-4147-A177-3AD203B41FA5}">
                      <a16:colId xmlns:a16="http://schemas.microsoft.com/office/drawing/2014/main" val="208517370"/>
                    </a:ext>
                  </a:extLst>
                </a:gridCol>
              </a:tblGrid>
              <a:tr h="457019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로그인 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Error 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핸들링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9198615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입력하지 않았을 때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1914632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올바른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pw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입력하였고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가 틀린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4023920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입력하고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pw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입력하지 않은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9752948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올바른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id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를 입력하고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pw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가 틀린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1518011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서버가 </a:t>
                      </a: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닫혀있는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7504792"/>
                  </a:ext>
                </a:extLst>
              </a:tr>
              <a:tr h="6922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학교서버에는 데이터가 있지만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서버에 더미데이터가 없는 경우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8643345"/>
                  </a:ext>
                </a:extLst>
              </a:tr>
            </a:tbl>
          </a:graphicData>
        </a:graphic>
      </p:graphicFrame>
      <p:pic>
        <p:nvPicPr>
          <p:cNvPr id="24582" name="_x457808696" descr="EMB000022507158">
            <a:extLst>
              <a:ext uri="{FF2B5EF4-FFF2-40B4-BE49-F238E27FC236}">
                <a16:creationId xmlns:a16="http://schemas.microsoft.com/office/drawing/2014/main" id="{12E8A847-1D18-439E-9AB7-C747599E5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1955574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1" name="_x457809176" descr="EMB000022507159">
            <a:extLst>
              <a:ext uri="{FF2B5EF4-FFF2-40B4-BE49-F238E27FC236}">
                <a16:creationId xmlns:a16="http://schemas.microsoft.com/office/drawing/2014/main" id="{FEE01404-E7CA-4074-95BC-461689532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2673777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0" name="_x457811896" descr="EMB00002250715a">
            <a:extLst>
              <a:ext uri="{FF2B5EF4-FFF2-40B4-BE49-F238E27FC236}">
                <a16:creationId xmlns:a16="http://schemas.microsoft.com/office/drawing/2014/main" id="{4647AB9D-622C-437E-AB18-9170DFD73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3341717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9" name="_x129578168" descr="EMB00002250715b">
            <a:extLst>
              <a:ext uri="{FF2B5EF4-FFF2-40B4-BE49-F238E27FC236}">
                <a16:creationId xmlns:a16="http://schemas.microsoft.com/office/drawing/2014/main" id="{1841E448-BE03-41E7-9298-5E6127B74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4059920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8" name="_x459165952" descr="EMB00002250715c">
            <a:extLst>
              <a:ext uri="{FF2B5EF4-FFF2-40B4-BE49-F238E27FC236}">
                <a16:creationId xmlns:a16="http://schemas.microsoft.com/office/drawing/2014/main" id="{8936836B-622B-47C7-9B3C-BDB8C19E2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4742164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77" name="_x459166672" descr="EMB00002250715d">
            <a:extLst>
              <a:ext uri="{FF2B5EF4-FFF2-40B4-BE49-F238E27FC236}">
                <a16:creationId xmlns:a16="http://schemas.microsoft.com/office/drawing/2014/main" id="{1BAF2313-FACD-4C60-A9FF-35B5F4793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004" y="5424408"/>
            <a:ext cx="1439862" cy="5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474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341631" y="231044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QR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코드 갱신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06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20481" name="_x61985816" descr="EMB000022507162">
            <a:extLst>
              <a:ext uri="{FF2B5EF4-FFF2-40B4-BE49-F238E27FC236}">
                <a16:creationId xmlns:a16="http://schemas.microsoft.com/office/drawing/2014/main" id="{0253FB1C-B413-40B7-B0F7-EB637BA322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6" b="7243"/>
          <a:stretch>
            <a:fillRect/>
          </a:stretch>
        </p:blipFill>
        <p:spPr bwMode="auto">
          <a:xfrm>
            <a:off x="3331506" y="1086659"/>
            <a:ext cx="2698508" cy="4835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3" name="_x60664768" descr="EMB000022507165">
            <a:extLst>
              <a:ext uri="{FF2B5EF4-FFF2-40B4-BE49-F238E27FC236}">
                <a16:creationId xmlns:a16="http://schemas.microsoft.com/office/drawing/2014/main" id="{B243D4C3-A6B2-4AF1-A005-DB4ACCDEB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9" b="7243"/>
          <a:stretch>
            <a:fillRect/>
          </a:stretch>
        </p:blipFill>
        <p:spPr bwMode="auto">
          <a:xfrm>
            <a:off x="6962586" y="1086658"/>
            <a:ext cx="2698508" cy="485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5DBE3E4-2280-4A1B-B5CE-5ABE5D865E2B}"/>
              </a:ext>
            </a:extLst>
          </p:cNvPr>
          <p:cNvSpPr/>
          <p:nvPr/>
        </p:nvSpPr>
        <p:spPr>
          <a:xfrm>
            <a:off x="3438844" y="5931400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같은 사용자임에도 다른 </a:t>
            </a: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코드의 정보가 나타난다</a:t>
            </a: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화면을 전환하여도 </a:t>
            </a: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한컴바탕"/>
                <a:ea typeface="한컴바탕"/>
              </a:rPr>
              <a:t>코드가 변경된다</a:t>
            </a:r>
            <a:r>
              <a:rPr lang="en-US" altLang="ko-KR" kern="0" dirty="0">
                <a:solidFill>
                  <a:srgbClr val="000000"/>
                </a:solidFill>
                <a:latin typeface="한컴바탕"/>
                <a:ea typeface="한컴바탕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</p:spTree>
    <p:extLst>
      <p:ext uri="{BB962C8B-B14F-4D97-AF65-F5344CB8AC3E}">
        <p14:creationId xmlns:p14="http://schemas.microsoft.com/office/powerpoint/2010/main" val="2895211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657421" y="23104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암호화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06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19457" name="_x61987496" descr="EMB000022507168">
            <a:extLst>
              <a:ext uri="{FF2B5EF4-FFF2-40B4-BE49-F238E27FC236}">
                <a16:creationId xmlns:a16="http://schemas.microsoft.com/office/drawing/2014/main" id="{F6795153-D084-4055-89E4-934B9800C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50" t="16051"/>
          <a:stretch>
            <a:fillRect/>
          </a:stretch>
        </p:blipFill>
        <p:spPr bwMode="auto">
          <a:xfrm>
            <a:off x="3673669" y="2188825"/>
            <a:ext cx="1555750" cy="2814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_x61987736" descr="EMB00002250716e">
            <a:extLst>
              <a:ext uri="{FF2B5EF4-FFF2-40B4-BE49-F238E27FC236}">
                <a16:creationId xmlns:a16="http://schemas.microsoft.com/office/drawing/2014/main" id="{DB19320C-D300-456B-8221-8039E0A7A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1" t="55267"/>
          <a:stretch>
            <a:fillRect/>
          </a:stretch>
        </p:blipFill>
        <p:spPr bwMode="auto">
          <a:xfrm>
            <a:off x="6667945" y="2238832"/>
            <a:ext cx="1838325" cy="256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59" name="_x61987176" descr="EMB00002250716e">
            <a:extLst>
              <a:ext uri="{FF2B5EF4-FFF2-40B4-BE49-F238E27FC236}">
                <a16:creationId xmlns:a16="http://schemas.microsoft.com/office/drawing/2014/main" id="{63D6D1AC-41CB-4AB6-AED0-74EE39D88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1" t="9697" b="43832"/>
          <a:stretch>
            <a:fillRect/>
          </a:stretch>
        </p:blipFill>
        <p:spPr bwMode="auto">
          <a:xfrm>
            <a:off x="8506270" y="2188825"/>
            <a:ext cx="1838325" cy="266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22A6F-0B63-4FE9-A6B6-90F3BFACFBD5}"/>
              </a:ext>
            </a:extLst>
          </p:cNvPr>
          <p:cNvSpPr/>
          <p:nvPr/>
        </p:nvSpPr>
        <p:spPr>
          <a:xfrm>
            <a:off x="1403544" y="5311548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>
                <a:solidFill>
                  <a:srgbClr val="000000"/>
                </a:solidFill>
                <a:latin typeface="한컴바탕"/>
                <a:ea typeface="한컴바탕"/>
              </a:rPr>
              <a:t>클라이언트 </a:t>
            </a:r>
            <a:r>
              <a:rPr lang="en-US" altLang="ko-KR" b="1" kern="0">
                <a:solidFill>
                  <a:srgbClr val="000000"/>
                </a:solidFill>
                <a:latin typeface="한컴바탕"/>
                <a:ea typeface="한컴바탕"/>
              </a:rPr>
              <a:t>-&gt; </a:t>
            </a:r>
            <a:r>
              <a:rPr lang="ko-KR" altLang="en-US" b="1" kern="0">
                <a:solidFill>
                  <a:srgbClr val="000000"/>
                </a:solidFill>
                <a:latin typeface="한컴바탕"/>
                <a:ea typeface="한컴바탕"/>
              </a:rPr>
              <a:t>서버</a:t>
            </a:r>
            <a:endParaRPr lang="ko-KR" altLang="en-US" kern="0">
              <a:solidFill>
                <a:srgbClr val="000000"/>
              </a:solidFill>
              <a:latin typeface="한컴바탕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>
                <a:solidFill>
                  <a:srgbClr val="000000"/>
                </a:solidFill>
                <a:latin typeface="한컴바탕"/>
                <a:ea typeface="한컴바탕"/>
              </a:rPr>
              <a:t>학번 </a:t>
            </a:r>
            <a:r>
              <a:rPr lang="en-US" altLang="ko-KR" b="1" kern="0">
                <a:solidFill>
                  <a:srgbClr val="000000"/>
                </a:solidFill>
                <a:latin typeface="한컴바탕"/>
                <a:ea typeface="한컴바탕"/>
              </a:rPr>
              <a:t>+ </a:t>
            </a:r>
            <a:r>
              <a:rPr lang="ko-KR" altLang="en-US" b="1" kern="0">
                <a:solidFill>
                  <a:srgbClr val="000000"/>
                </a:solidFill>
                <a:latin typeface="한컴바탕"/>
                <a:ea typeface="한컴바탕"/>
              </a:rPr>
              <a:t>공개키 보내는 패킷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FB2A20A-9523-4B28-8216-F4CB2D6F2412}"/>
              </a:ext>
            </a:extLst>
          </p:cNvPr>
          <p:cNvSpPr/>
          <p:nvPr/>
        </p:nvSpPr>
        <p:spPr>
          <a:xfrm>
            <a:off x="5458270" y="5258781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서버 </a:t>
            </a:r>
            <a:r>
              <a:rPr lang="en-US" altLang="ko-KR" b="1" kern="0" dirty="0">
                <a:solidFill>
                  <a:srgbClr val="000000"/>
                </a:solidFill>
                <a:latin typeface="한컴바탕"/>
                <a:ea typeface="한컴바탕"/>
              </a:rPr>
              <a:t>-&gt; </a:t>
            </a: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클라이언트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암호화된 개인정보를 보내는 패킷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</p:spTree>
    <p:extLst>
      <p:ext uri="{BB962C8B-B14F-4D97-AF65-F5344CB8AC3E}">
        <p14:creationId xmlns:p14="http://schemas.microsoft.com/office/powerpoint/2010/main" val="19058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772835" y="231044"/>
            <a:ext cx="64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목차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772835" y="1249216"/>
            <a:ext cx="1427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n>
                  <a:solidFill>
                    <a:srgbClr val="8EBAE2">
                      <a:alpha val="50000"/>
                    </a:srgbClr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Contents</a:t>
            </a:r>
            <a:endParaRPr lang="ko-KR" altLang="en-US" sz="2400" dirty="0">
              <a:ln>
                <a:solidFill>
                  <a:srgbClr val="8EBAE2">
                    <a:alpha val="50000"/>
                  </a:srgbClr>
                </a:solidFill>
              </a:ln>
              <a:solidFill>
                <a:srgbClr val="8EBAE2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872700" y="6241211"/>
            <a:ext cx="50238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5872700" y="2280417"/>
            <a:ext cx="50238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5917458" y="2455539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917458" y="2979886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5917458" y="3504233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03 .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917458" y="4028580"/>
            <a:ext cx="7024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04 . 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5917458" y="4552927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05 .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9622592" y="2455539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300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8409232" y="2983867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270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8935999" y="3510636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280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8083694" y="4038377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260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9404050" y="4564614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292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0348786" y="5086937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313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4F2B55F-F21D-4434-9945-27B5AB3780F3}"/>
              </a:ext>
            </a:extLst>
          </p:cNvPr>
          <p:cNvSpPr txBox="1"/>
          <p:nvPr/>
        </p:nvSpPr>
        <p:spPr>
          <a:xfrm>
            <a:off x="6910274" y="2437641"/>
            <a:ext cx="2574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유스케이스</a:t>
            </a:r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다이어그램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DDF2AAD-2F20-4354-858D-890A82E9E555}"/>
              </a:ext>
            </a:extLst>
          </p:cNvPr>
          <p:cNvSpPr txBox="1"/>
          <p:nvPr/>
        </p:nvSpPr>
        <p:spPr>
          <a:xfrm>
            <a:off x="6910274" y="2982280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시퀀스 다이어그램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AFB79E6-2DCE-4462-8BAA-23B224757FA3}"/>
              </a:ext>
            </a:extLst>
          </p:cNvPr>
          <p:cNvSpPr txBox="1"/>
          <p:nvPr/>
        </p:nvSpPr>
        <p:spPr>
          <a:xfrm>
            <a:off x="6910274" y="3503151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시스템 구조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14A0973-05BE-4961-BB14-C1253194C392}"/>
              </a:ext>
            </a:extLst>
          </p:cNvPr>
          <p:cNvSpPr txBox="1"/>
          <p:nvPr/>
        </p:nvSpPr>
        <p:spPr>
          <a:xfrm>
            <a:off x="6910274" y="4027560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제안서 대비 수정 내용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09BC3BF-45AF-4B62-BE0B-3AE11E7071D3}"/>
              </a:ext>
            </a:extLst>
          </p:cNvPr>
          <p:cNvSpPr txBox="1"/>
          <p:nvPr/>
        </p:nvSpPr>
        <p:spPr>
          <a:xfrm>
            <a:off x="6910274" y="454921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추진 계획</a:t>
            </a:r>
          </a:p>
        </p:txBody>
      </p:sp>
      <p:pic>
        <p:nvPicPr>
          <p:cNvPr id="62" name="_x394038776" descr="EMB000020041e36">
            <a:extLst>
              <a:ext uri="{FF2B5EF4-FFF2-40B4-BE49-F238E27FC236}">
                <a16:creationId xmlns:a16="http://schemas.microsoft.com/office/drawing/2014/main" id="{8580E7D1-BD3C-4678-8B62-50BC52AFE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"/>
          <a:stretch>
            <a:fillRect/>
          </a:stretch>
        </p:blipFill>
        <p:spPr bwMode="auto">
          <a:xfrm>
            <a:off x="911781" y="1077744"/>
            <a:ext cx="3333750" cy="3133571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  <a:reflection blurRad="101600" stA="85000" endPos="60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직사각형 69">
            <a:extLst>
              <a:ext uri="{FF2B5EF4-FFF2-40B4-BE49-F238E27FC236}">
                <a16:creationId xmlns:a16="http://schemas.microsoft.com/office/drawing/2014/main" id="{BC851914-8697-4956-A2AB-B77AE3A647A6}"/>
              </a:ext>
            </a:extLst>
          </p:cNvPr>
          <p:cNvSpPr/>
          <p:nvPr/>
        </p:nvSpPr>
        <p:spPr>
          <a:xfrm>
            <a:off x="5917458" y="5077274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06 .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C2E08E6-74FE-4647-8F50-A7013BD58137}"/>
              </a:ext>
            </a:extLst>
          </p:cNvPr>
          <p:cNvSpPr txBox="1"/>
          <p:nvPr/>
        </p:nvSpPr>
        <p:spPr>
          <a:xfrm>
            <a:off x="6910274" y="5070868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현재 구현 내용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47BD4F4B-B4A0-4047-9C9C-90ACDB35E8FE}"/>
              </a:ext>
            </a:extLst>
          </p:cNvPr>
          <p:cNvSpPr/>
          <p:nvPr/>
        </p:nvSpPr>
        <p:spPr>
          <a:xfrm>
            <a:off x="5917458" y="5601621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07 .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03026DC-AE5F-4638-856F-34A4700674BF}"/>
              </a:ext>
            </a:extLst>
          </p:cNvPr>
          <p:cNvSpPr txBox="1"/>
          <p:nvPr/>
        </p:nvSpPr>
        <p:spPr>
          <a:xfrm>
            <a:off x="6910274" y="5592522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Q&amp;A</a:t>
            </a:r>
            <a:endParaRPr lang="ko-KR" altLang="en-US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8794F9-A76A-4BB5-94F2-4259EE0EC780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536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350976" y="231044"/>
            <a:ext cx="3490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라즈베리파이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출입문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인증 여부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06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18433" name="_x61986136" descr="EMB000022507171">
            <a:extLst>
              <a:ext uri="{FF2B5EF4-FFF2-40B4-BE49-F238E27FC236}">
                <a16:creationId xmlns:a16="http://schemas.microsoft.com/office/drawing/2014/main" id="{D094029B-097C-479B-A9C8-D38D60E58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9"/>
          <a:stretch>
            <a:fillRect/>
          </a:stretch>
        </p:blipFill>
        <p:spPr bwMode="auto">
          <a:xfrm>
            <a:off x="2637456" y="648540"/>
            <a:ext cx="3223959" cy="5461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7" name="_x61987656" descr="EMB000022507177">
            <a:extLst>
              <a:ext uri="{FF2B5EF4-FFF2-40B4-BE49-F238E27FC236}">
                <a16:creationId xmlns:a16="http://schemas.microsoft.com/office/drawing/2014/main" id="{68A84C1D-AAFC-4E9A-88FA-577B1C9EC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9"/>
          <a:stretch>
            <a:fillRect/>
          </a:stretch>
        </p:blipFill>
        <p:spPr bwMode="auto">
          <a:xfrm>
            <a:off x="5925774" y="3401878"/>
            <a:ext cx="6257468" cy="69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144431-2081-472D-ABED-AF0FED5251E6}"/>
              </a:ext>
            </a:extLst>
          </p:cNvPr>
          <p:cNvSpPr/>
          <p:nvPr/>
        </p:nvSpPr>
        <p:spPr>
          <a:xfrm>
            <a:off x="1219906" y="5980808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인증 </a:t>
            </a:r>
            <a:r>
              <a:rPr lang="ko-KR" altLang="en-US" b="1" kern="0" dirty="0" err="1">
                <a:solidFill>
                  <a:srgbClr val="000000"/>
                </a:solidFill>
                <a:latin typeface="한컴바탕"/>
                <a:ea typeface="한컴바탕"/>
              </a:rPr>
              <a:t>성공후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초음파 센서로 거리 인식하는 화면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2BD4658-F245-4F2F-8BCB-30CDC7E70009}"/>
              </a:ext>
            </a:extLst>
          </p:cNvPr>
          <p:cNvSpPr/>
          <p:nvPr/>
        </p:nvSpPr>
        <p:spPr>
          <a:xfrm>
            <a:off x="7442528" y="4173383"/>
            <a:ext cx="3223959" cy="4834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b="1" kern="0" dirty="0">
                <a:solidFill>
                  <a:srgbClr val="000000"/>
                </a:solidFill>
                <a:latin typeface="한컴바탕"/>
                <a:ea typeface="한컴바탕"/>
              </a:rPr>
              <a:t>QR</a:t>
            </a:r>
            <a:r>
              <a:rPr lang="ko-KR" altLang="en-US" b="1" kern="0" dirty="0">
                <a:solidFill>
                  <a:srgbClr val="000000"/>
                </a:solidFill>
                <a:latin typeface="한컴바탕"/>
                <a:ea typeface="한컴바탕"/>
              </a:rPr>
              <a:t>코드 만료로 인해 인증 불가</a:t>
            </a:r>
            <a:endParaRPr lang="ko-KR" altLang="en-US" kern="0" dirty="0">
              <a:solidFill>
                <a:srgbClr val="000000"/>
              </a:solidFill>
              <a:latin typeface="한컴바탕"/>
            </a:endParaRPr>
          </a:p>
        </p:txBody>
      </p:sp>
    </p:spTree>
    <p:extLst>
      <p:ext uri="{BB962C8B-B14F-4D97-AF65-F5344CB8AC3E}">
        <p14:creationId xmlns:p14="http://schemas.microsoft.com/office/powerpoint/2010/main" val="3174498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662231" y="231044"/>
            <a:ext cx="867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Q &amp; A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07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Q &amp; A</a:t>
              </a:r>
              <a:endParaRPr lang="ko-KR" altLang="en-US" sz="1600" dirty="0">
                <a:ln>
                  <a:solidFill>
                    <a:schemeClr val="tx1">
                      <a:lumMod val="50000"/>
                      <a:lumOff val="50000"/>
                      <a:alpha val="8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15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78B68DB-9D0C-4D8F-85EF-4235A0D18C37}"/>
              </a:ext>
            </a:extLst>
          </p:cNvPr>
          <p:cNvSpPr/>
          <p:nvPr/>
        </p:nvSpPr>
        <p:spPr>
          <a:xfrm>
            <a:off x="4955006" y="3075057"/>
            <a:ext cx="22819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tx1">
                      <a:lumMod val="50000"/>
                      <a:lumOff val="50000"/>
                      <a:alpha val="8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Q &amp; A</a:t>
            </a:r>
            <a:endParaRPr lang="ko-KR" altLang="en-US" sz="4000" dirty="0">
              <a:ln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3739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615473" y="231044"/>
            <a:ext cx="296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01 .</a:t>
            </a:r>
            <a:r>
              <a:rPr lang="ko-KR" altLang="en-US" dirty="0" err="1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유스케이스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다이어그램</a:t>
            </a: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91AD3467-F468-4246-B693-873AFBFD3A0F}"/>
              </a:ext>
            </a:extLst>
          </p:cNvPr>
          <p:cNvSpPr/>
          <p:nvPr/>
        </p:nvSpPr>
        <p:spPr>
          <a:xfrm>
            <a:off x="472998" y="1546452"/>
            <a:ext cx="1641428" cy="3671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4447FB7-472C-409D-BCA5-9369A08C4BD4}"/>
              </a:ext>
            </a:extLst>
          </p:cNvPr>
          <p:cNvGrpSpPr/>
          <p:nvPr/>
        </p:nvGrpSpPr>
        <p:grpSpPr>
          <a:xfrm>
            <a:off x="235196" y="653143"/>
            <a:ext cx="2314258" cy="1862048"/>
            <a:chOff x="235196" y="653143"/>
            <a:chExt cx="2314258" cy="1862048"/>
          </a:xfrm>
        </p:grpSpPr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F1CD19F3-12C9-40E5-B88A-299DDC6DB0CF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01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123" name="직사각형 122">
              <a:extLst>
                <a:ext uri="{FF2B5EF4-FFF2-40B4-BE49-F238E27FC236}">
                  <a16:creationId xmlns:a16="http://schemas.microsoft.com/office/drawing/2014/main" id="{6B1483D3-5449-4F81-9722-A3C05BCA89E6}"/>
                </a:ext>
              </a:extLst>
            </p:cNvPr>
            <p:cNvSpPr/>
            <p:nvPr/>
          </p:nvSpPr>
          <p:spPr>
            <a:xfrm>
              <a:off x="240809" y="1546452"/>
              <a:ext cx="230864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err="1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유스케이스</a:t>
              </a:r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다이어그램</a:t>
              </a:r>
            </a:p>
          </p:txBody>
        </p:sp>
        <p:cxnSp>
          <p:nvCxnSpPr>
            <p:cNvPr id="124" name="직선 연결선 123">
              <a:extLst>
                <a:ext uri="{FF2B5EF4-FFF2-40B4-BE49-F238E27FC236}">
                  <a16:creationId xmlns:a16="http://schemas.microsoft.com/office/drawing/2014/main" id="{9971171A-0290-474B-9ABF-F9DEF69D065F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51AD14C6-B27A-4A25-906D-848731EB9384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02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5070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846302" y="231044"/>
            <a:ext cx="2499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02 .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시퀀스 다이어그램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CC647D7-4A5B-49BB-A8B9-2A91A2F5580D}"/>
              </a:ext>
            </a:extLst>
          </p:cNvPr>
          <p:cNvSpPr txBox="1"/>
          <p:nvPr/>
        </p:nvSpPr>
        <p:spPr>
          <a:xfrm>
            <a:off x="387999" y="653143"/>
            <a:ext cx="201426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11500" dirty="0">
              <a:ln>
                <a:solidFill>
                  <a:srgbClr val="8EBAE2"/>
                </a:solidFill>
              </a:ln>
              <a:solidFill>
                <a:srgbClr val="8EBAE2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DB86186-2DA9-4F84-B439-46FD60D60544}"/>
              </a:ext>
            </a:extLst>
          </p:cNvPr>
          <p:cNvSpPr/>
          <p:nvPr/>
        </p:nvSpPr>
        <p:spPr>
          <a:xfrm>
            <a:off x="472998" y="1546452"/>
            <a:ext cx="1641428" cy="3671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4E02AE8C-55A5-4E9B-9CF7-043890869047}"/>
              </a:ext>
            </a:extLst>
          </p:cNvPr>
          <p:cNvSpPr/>
          <p:nvPr/>
        </p:nvSpPr>
        <p:spPr>
          <a:xfrm>
            <a:off x="307332" y="1546452"/>
            <a:ext cx="189827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tx1">
                      <a:lumMod val="50000"/>
                      <a:lumOff val="50000"/>
                      <a:alpha val="8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시퀀스 다이어그램</a:t>
            </a: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642D14DF-BECE-4DB5-BA67-78AA1D39FAAB}"/>
              </a:ext>
            </a:extLst>
          </p:cNvPr>
          <p:cNvCxnSpPr>
            <a:cxnSpLocks/>
          </p:cNvCxnSpPr>
          <p:nvPr/>
        </p:nvCxnSpPr>
        <p:spPr>
          <a:xfrm>
            <a:off x="235196" y="2334209"/>
            <a:ext cx="223574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775B0A2A-FF9E-45BB-B4EB-4345525EA788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03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2239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385712" y="231044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시스템 구조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1B8D328-14F7-47D0-ABB2-0686614F5E98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1) 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3758745-FA13-4956-91E5-FEF64329DD2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6C0C275-F766-42D0-A97D-F06B8C65B2CB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E21B8824-9FFB-4A30-B3EB-518C4F1BD39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E649DF4C-6EC2-4FD1-8E23-35BC52BB49A3}"/>
                </a:ext>
              </a:extLst>
            </p:cNvPr>
            <p:cNvSpPr/>
            <p:nvPr/>
          </p:nvSpPr>
          <p:spPr>
            <a:xfrm>
              <a:off x="512516" y="1546452"/>
              <a:ext cx="128272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시스템 구조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82322C02-DCC3-40DF-9B8F-DD259F898647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99D785E-CA68-4D10-A62A-DFAA2F03291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05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1025" name="_x61986216" descr="EMB000022507130">
            <a:extLst>
              <a:ext uri="{FF2B5EF4-FFF2-40B4-BE49-F238E27FC236}">
                <a16:creationId xmlns:a16="http://schemas.microsoft.com/office/drawing/2014/main" id="{AFC78162-E912-4C91-83B1-F9ED7EB44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8563" y="2408983"/>
            <a:ext cx="9345496" cy="3840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028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385712" y="231044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시스템 구조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1B8D328-14F7-47D0-ABB2-0686614F5E98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2) Android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3758745-FA13-4956-91E5-FEF64329DD2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6C0C275-F766-42D0-A97D-F06B8C65B2CB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E21B8824-9FFB-4A30-B3EB-518C4F1BD39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E649DF4C-6EC2-4FD1-8E23-35BC52BB49A3}"/>
                </a:ext>
              </a:extLst>
            </p:cNvPr>
            <p:cNvSpPr/>
            <p:nvPr/>
          </p:nvSpPr>
          <p:spPr>
            <a:xfrm>
              <a:off x="512516" y="1546452"/>
              <a:ext cx="128272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시스템 구조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82322C02-DCC3-40DF-9B8F-DD259F898647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99D785E-CA68-4D10-A62A-DFAA2F03291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05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4097" name="_x61988536" descr="EMB000022507133">
            <a:extLst>
              <a:ext uri="{FF2B5EF4-FFF2-40B4-BE49-F238E27FC236}">
                <a16:creationId xmlns:a16="http://schemas.microsoft.com/office/drawing/2014/main" id="{406975CA-0EBE-4060-A5BE-523FA4E37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" r="1831" b="3831"/>
          <a:stretch>
            <a:fillRect/>
          </a:stretch>
        </p:blipFill>
        <p:spPr bwMode="auto">
          <a:xfrm>
            <a:off x="2517716" y="1751543"/>
            <a:ext cx="9558828" cy="4923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9408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385712" y="231044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시스템 구조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1B8D328-14F7-47D0-ABB2-0686614F5E98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3) iOS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3758745-FA13-4956-91E5-FEF64329DD2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6C0C275-F766-42D0-A97D-F06B8C65B2CB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E21B8824-9FFB-4A30-B3EB-518C4F1BD39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E649DF4C-6EC2-4FD1-8E23-35BC52BB49A3}"/>
                </a:ext>
              </a:extLst>
            </p:cNvPr>
            <p:cNvSpPr/>
            <p:nvPr/>
          </p:nvSpPr>
          <p:spPr>
            <a:xfrm>
              <a:off x="512516" y="1546452"/>
              <a:ext cx="128272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시스템 구조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82322C02-DCC3-40DF-9B8F-DD259F898647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99D785E-CA68-4D10-A62A-DFAA2F03291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05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2049" name="_x61987976" descr="EMB000022507136">
            <a:extLst>
              <a:ext uri="{FF2B5EF4-FFF2-40B4-BE49-F238E27FC236}">
                <a16:creationId xmlns:a16="http://schemas.microsoft.com/office/drawing/2014/main" id="{D57BDAF9-30F5-44B8-9986-4145CBADB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8488" y="1430816"/>
            <a:ext cx="7295611" cy="5196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98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842295" y="231044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제안서 대비 수정 내용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D6BEA20-925C-45B6-A2DE-899C8EAA5B5C}"/>
              </a:ext>
            </a:extLst>
          </p:cNvPr>
          <p:cNvGrpSpPr/>
          <p:nvPr/>
        </p:nvGrpSpPr>
        <p:grpSpPr>
          <a:xfrm>
            <a:off x="229204" y="653143"/>
            <a:ext cx="2247731" cy="1862048"/>
            <a:chOff x="229204" y="653143"/>
            <a:chExt cx="2247731" cy="186204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5F4383C-F23F-41DD-971A-2C22053DE42B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088A31E-FADB-4CE4-8B99-E25AC6DD2190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C0FA139-54D7-4D19-B5FC-2B804B722BEB}"/>
                </a:ext>
              </a:extLst>
            </p:cNvPr>
            <p:cNvSpPr/>
            <p:nvPr/>
          </p:nvSpPr>
          <p:spPr>
            <a:xfrm>
              <a:off x="229204" y="1546452"/>
              <a:ext cx="2247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제안서 대비 수정 내용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5B52C9C6-A40C-446D-BF32-9C2BC8B1D74F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27F998D-68C0-4752-80E6-C3499DC23A52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08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C913C60-0C6D-4BED-8707-B2F0C6415DF5}"/>
              </a:ext>
            </a:extLst>
          </p:cNvPr>
          <p:cNvSpPr/>
          <p:nvPr/>
        </p:nvSpPr>
        <p:spPr>
          <a:xfrm>
            <a:off x="4955006" y="3075057"/>
            <a:ext cx="22819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000" dirty="0">
                <a:ln>
                  <a:solidFill>
                    <a:schemeClr val="tx1">
                      <a:lumMod val="50000"/>
                      <a:lumOff val="50000"/>
                      <a:alpha val="8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없음</a:t>
            </a:r>
          </a:p>
        </p:txBody>
      </p:sp>
    </p:spTree>
    <p:extLst>
      <p:ext uri="{BB962C8B-B14F-4D97-AF65-F5344CB8AC3E}">
        <p14:creationId xmlns:p14="http://schemas.microsoft.com/office/powerpoint/2010/main" val="1589587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073126" y="231044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개발 방법 및 체계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05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410DF33-1E1C-4175-A72E-50A59E3571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514211"/>
              </p:ext>
            </p:extLst>
          </p:nvPr>
        </p:nvGraphicFramePr>
        <p:xfrm>
          <a:off x="2487258" y="804008"/>
          <a:ext cx="9144717" cy="5553925"/>
        </p:xfrm>
        <a:graphic>
          <a:graphicData uri="http://schemas.openxmlformats.org/drawingml/2006/table">
            <a:tbl>
              <a:tblPr/>
              <a:tblGrid>
                <a:gridCol w="434365">
                  <a:extLst>
                    <a:ext uri="{9D8B030D-6E8A-4147-A177-3AD203B41FA5}">
                      <a16:colId xmlns:a16="http://schemas.microsoft.com/office/drawing/2014/main" val="2900775748"/>
                    </a:ext>
                  </a:extLst>
                </a:gridCol>
                <a:gridCol w="1602522">
                  <a:extLst>
                    <a:ext uri="{9D8B030D-6E8A-4147-A177-3AD203B41FA5}">
                      <a16:colId xmlns:a16="http://schemas.microsoft.com/office/drawing/2014/main" val="318224723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052057914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88188288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688432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89527598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826559723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91012681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271709102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84207939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448508696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5248145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77329592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746516350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565678904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5293983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95008525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4204170761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67956686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888230161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68028927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3891413536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741116249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1428670775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209240836"/>
                    </a:ext>
                  </a:extLst>
                </a:gridCol>
                <a:gridCol w="278135">
                  <a:extLst>
                    <a:ext uri="{9D8B030D-6E8A-4147-A177-3AD203B41FA5}">
                      <a16:colId xmlns:a16="http://schemas.microsoft.com/office/drawing/2014/main" val="28314823"/>
                    </a:ext>
                  </a:extLst>
                </a:gridCol>
                <a:gridCol w="432590">
                  <a:extLst>
                    <a:ext uri="{9D8B030D-6E8A-4147-A177-3AD203B41FA5}">
                      <a16:colId xmlns:a16="http://schemas.microsoft.com/office/drawing/2014/main" val="3759315427"/>
                    </a:ext>
                  </a:extLst>
                </a:gridCol>
              </a:tblGrid>
              <a:tr h="329649">
                <a:tc gridSpan="2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글로벌 라운지 출입문 시스템 개발 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662977"/>
                  </a:ext>
                </a:extLst>
              </a:tr>
              <a:tr h="329649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일련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번호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개발내용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추진일정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기간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127593"/>
                  </a:ext>
                </a:extLst>
              </a:tr>
              <a:tr h="8583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6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7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9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10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335473"/>
                  </a:ext>
                </a:extLst>
              </a:tr>
              <a:tr h="330885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요구사항 분석 및 작성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3737742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269875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099080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2881494"/>
                  </a:ext>
                </a:extLst>
              </a:tr>
              <a:tr h="330885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사용자 </a:t>
                      </a: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UseCase 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정의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1539855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072750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07028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080040"/>
                  </a:ext>
                </a:extLst>
              </a:tr>
              <a:tr h="330885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데이터베이스 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스키마 정의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휴먼명조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</a:t>
                      </a:r>
                      <a:r>
                        <a:rPr lang="ko-KR" altLang="en-US" sz="105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3677015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017413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3380528"/>
                  </a:ext>
                </a:extLst>
              </a:tr>
              <a:tr h="3308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8751" marR="68751" marT="34375" marB="34375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52363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97B46EB4-F59E-4B8D-A102-1599539A598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기본 설계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3954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660</Words>
  <Application>Microsoft Office PowerPoint</Application>
  <PresentationFormat>와이드스크린</PresentationFormat>
  <Paragraphs>334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HCI Poppy</vt:lpstr>
      <vt:lpstr>KoPub돋움체 Bold</vt:lpstr>
      <vt:lpstr>KoPub돋움체 Light</vt:lpstr>
      <vt:lpstr>KoPub돋움체 Medium</vt:lpstr>
      <vt:lpstr>맑은 고딕</vt:lpstr>
      <vt:lpstr>한컴바탕</vt:lpstr>
      <vt:lpstr>휴먼명조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윤상림</dc:creator>
  <cp:lastModifiedBy> </cp:lastModifiedBy>
  <cp:revision>102</cp:revision>
  <dcterms:created xsi:type="dcterms:W3CDTF">2017-04-16T12:47:34Z</dcterms:created>
  <dcterms:modified xsi:type="dcterms:W3CDTF">2019-05-06T15:29:02Z</dcterms:modified>
</cp:coreProperties>
</file>

<file path=docProps/thumbnail.jpeg>
</file>